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5" r:id="rId6"/>
    <p:sldId id="280" r:id="rId7"/>
    <p:sldId id="276" r:id="rId8"/>
    <p:sldId id="277" r:id="rId9"/>
    <p:sldId id="279" r:id="rId10"/>
    <p:sldId id="278" r:id="rId11"/>
    <p:sldId id="265" r:id="rId12"/>
    <p:sldId id="272" r:id="rId13"/>
    <p:sldId id="267" r:id="rId14"/>
    <p:sldId id="281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>
      <p:cViewPr varScale="1">
        <p:scale>
          <a:sx n="75" d="100"/>
          <a:sy n="75" d="100"/>
        </p:scale>
        <p:origin x="17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270000" y="1917700"/>
            <a:ext cx="10464800" cy="2794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165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70999"/>
            <a:ext cx="374905" cy="355601"/>
          </a:xfrm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>
            <a:spLocks noGrp="1"/>
          </p:cNvSpPr>
          <p:nvPr>
            <p:ph type="pic" idx="21"/>
          </p:nvPr>
        </p:nvSpPr>
        <p:spPr>
          <a:xfrm>
            <a:off x="-3464244" y="-635000"/>
            <a:ext cx="19367501" cy="111944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>
            <a:spLocks noGrp="1"/>
          </p:cNvSpPr>
          <p:nvPr>
            <p:ph type="pic" idx="21"/>
          </p:nvPr>
        </p:nvSpPr>
        <p:spPr>
          <a:xfrm>
            <a:off x="1251740" y="186575"/>
            <a:ext cx="11733220" cy="678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Titeltext</a:t>
            </a:r>
          </a:p>
        </p:txBody>
      </p:sp>
      <p:sp>
        <p:nvSpPr>
          <p:cNvPr id="2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Titeltext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utterfly-and-leaf_3000x1734.jpeg"/>
          <p:cNvSpPr>
            <a:spLocks noGrp="1"/>
          </p:cNvSpPr>
          <p:nvPr>
            <p:ph type="pic" idx="21"/>
          </p:nvPr>
        </p:nvSpPr>
        <p:spPr>
          <a:xfrm>
            <a:off x="3537608" y="526453"/>
            <a:ext cx="14699482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xt"/>
          <p:cNvSpPr txBox="1">
            <a:spLocks noGrp="1"/>
          </p:cNvSpPr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4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>
            <a:spLocks noGrp="1"/>
          </p:cNvSpPr>
          <p:nvPr>
            <p:ph type="pic" idx="21"/>
          </p:nvPr>
        </p:nvSpPr>
        <p:spPr>
          <a:xfrm>
            <a:off x="4885059" y="2174011"/>
            <a:ext cx="11381663" cy="657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>
            <a:spLocks noGrp="1"/>
          </p:cNvSpPr>
          <p:nvPr>
            <p:ph type="pic" idx="21"/>
          </p:nvPr>
        </p:nvSpPr>
        <p:spPr>
          <a:xfrm rot="21600000">
            <a:off x="3607274" y="-1552244"/>
            <a:ext cx="10164705" cy="1016467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d"/>
          <p:cNvSpPr>
            <a:spLocks noGrp="1"/>
          </p:cNvSpPr>
          <p:nvPr>
            <p:ph type="pic" idx="22"/>
          </p:nvPr>
        </p:nvSpPr>
        <p:spPr>
          <a:xfrm rot="21600000">
            <a:off x="5129370" y="3826892"/>
            <a:ext cx="9821627" cy="5676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d"/>
          <p:cNvSpPr>
            <a:spLocks noGrp="1"/>
          </p:cNvSpPr>
          <p:nvPr>
            <p:ph type="pic" idx="23"/>
          </p:nvPr>
        </p:nvSpPr>
        <p:spPr>
          <a:xfrm>
            <a:off x="266700" y="482600"/>
            <a:ext cx="6502400" cy="8674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„Zitat hier eingeben.“"/>
          <p:cNvSpPr txBox="1">
            <a:spLocks noGrp="1"/>
          </p:cNvSpPr>
          <p:nvPr>
            <p:ph type="body" sz="quarter" idx="21"/>
          </p:nvPr>
        </p:nvSpPr>
        <p:spPr>
          <a:xfrm>
            <a:off x="1270000" y="42799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000">
                <a:solidFill>
                  <a:srgbClr val="45A7DE"/>
                </a:solidFill>
              </a:defRPr>
            </a:lvl1pPr>
          </a:lstStyle>
          <a:p>
            <a:r>
              <a:t>„Zitat hier eingeben.“</a:t>
            </a:r>
          </a:p>
        </p:txBody>
      </p:sp>
      <p:sp>
        <p:nvSpPr>
          <p:cNvPr id="94" name="–Christian Bauer"/>
          <p:cNvSpPr txBox="1">
            <a:spLocks noGrp="1"/>
          </p:cNvSpPr>
          <p:nvPr>
            <p:ph type="body" sz="quarter" idx="22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–Christian Bauer</a:t>
            </a:r>
          </a:p>
        </p:txBody>
      </p:sp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bene 1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" name="Titel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s-im-wiesengrund.d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s-im-wiesengrund.d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s-im-wiesengrund.de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s-im-wiesengrund.d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s-im-wiesengrund.de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gs-im-wiesengrund.de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://www.gs-im-wiesengrund.de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hyperlink" Target="http://www.gs-im-wiesengrund.de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s-im-wiesengrund.de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s-im-wiesengrund.d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s-im-wiesengrund.de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nformationen…"/>
          <p:cNvSpPr txBox="1">
            <a:spLocks noGrp="1"/>
          </p:cNvSpPr>
          <p:nvPr>
            <p:ph type="ctrTitle"/>
          </p:nvPr>
        </p:nvSpPr>
        <p:spPr>
          <a:xfrm>
            <a:off x="7073298" y="537612"/>
            <a:ext cx="4661502" cy="7408204"/>
          </a:xfrm>
          <a:prstGeom prst="rect">
            <a:avLst/>
          </a:prstGeom>
        </p:spPr>
        <p:txBody>
          <a:bodyPr/>
          <a:lstStyle/>
          <a:p>
            <a:pPr>
              <a:defRPr sz="5600"/>
            </a:pPr>
            <a:r>
              <a:rPr dirty="0" err="1"/>
              <a:t>Informationen</a:t>
            </a:r>
            <a:r>
              <a:rPr dirty="0"/>
              <a:t> </a:t>
            </a:r>
          </a:p>
          <a:p>
            <a:pPr>
              <a:defRPr sz="5600"/>
            </a:pPr>
            <a:r>
              <a:rPr dirty="0" err="1"/>
              <a:t>für</a:t>
            </a:r>
            <a:r>
              <a:rPr dirty="0"/>
              <a:t> die </a:t>
            </a:r>
            <a:r>
              <a:rPr dirty="0" err="1"/>
              <a:t>Eltern</a:t>
            </a:r>
            <a:r>
              <a:rPr dirty="0"/>
              <a:t> der </a:t>
            </a:r>
            <a:r>
              <a:rPr dirty="0" err="1"/>
              <a:t>Schulanfänger</a:t>
            </a:r>
            <a:r>
              <a:rPr dirty="0"/>
              <a:t> 20</a:t>
            </a:r>
            <a:r>
              <a:rPr lang="de-DE" dirty="0"/>
              <a:t>21</a:t>
            </a:r>
            <a:r>
              <a:rPr dirty="0"/>
              <a:t>/2</a:t>
            </a:r>
            <a:r>
              <a:rPr lang="de-DE" dirty="0"/>
              <a:t>2</a:t>
            </a:r>
            <a:r>
              <a:rPr dirty="0"/>
              <a:t> </a:t>
            </a:r>
          </a:p>
          <a:p>
            <a:pPr>
              <a:defRPr sz="5600"/>
            </a:pPr>
            <a:r>
              <a:rPr dirty="0"/>
              <a:t>an der </a:t>
            </a:r>
            <a:r>
              <a:rPr dirty="0" err="1"/>
              <a:t>Grundschule</a:t>
            </a:r>
            <a:r>
              <a:rPr dirty="0"/>
              <a:t> </a:t>
            </a:r>
            <a:r>
              <a:rPr lang="de-DE" dirty="0"/>
              <a:t>I</a:t>
            </a:r>
            <a:r>
              <a:rPr dirty="0"/>
              <a:t>m </a:t>
            </a:r>
            <a:r>
              <a:rPr dirty="0" err="1"/>
              <a:t>Wiesengrund</a:t>
            </a:r>
            <a:endParaRPr dirty="0"/>
          </a:p>
        </p:txBody>
      </p:sp>
      <p:grpSp>
        <p:nvGrpSpPr>
          <p:cNvPr id="122" name="image.png"/>
          <p:cNvGrpSpPr/>
          <p:nvPr/>
        </p:nvGrpSpPr>
        <p:grpSpPr>
          <a:xfrm>
            <a:off x="1321125" y="664268"/>
            <a:ext cx="5577462" cy="7854280"/>
            <a:chOff x="0" y="0"/>
            <a:chExt cx="5577461" cy="7854278"/>
          </a:xfrm>
        </p:grpSpPr>
        <p:pic>
          <p:nvPicPr>
            <p:cNvPr id="121" name="image.png" descr="image.png"/>
            <p:cNvPicPr>
              <a:picLocks noChangeAspect="1"/>
            </p:cNvPicPr>
            <p:nvPr/>
          </p:nvPicPr>
          <p:blipFill>
            <a:blip r:embed="rId2"/>
            <a:srcRect l="3886" t="13728" r="66389" b="30929"/>
            <a:stretch>
              <a:fillRect/>
            </a:stretch>
          </p:blipFill>
          <p:spPr>
            <a:xfrm>
              <a:off x="12700" y="318619"/>
              <a:ext cx="5552062" cy="743406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0" name="image.png" descr="image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-1"/>
              <a:ext cx="5577463" cy="7854280"/>
            </a:xfrm>
            <a:prstGeom prst="rect">
              <a:avLst/>
            </a:prstGeom>
            <a:effectLst/>
          </p:spPr>
        </p:pic>
      </p:grpSp>
      <p:sp>
        <p:nvSpPr>
          <p:cNvPr id="123" name="www.gs-im-wiesengrund.de                                                                              gs-im-wiesengrund@t-online.de"/>
          <p:cNvSpPr txBox="1"/>
          <p:nvPr/>
        </p:nvSpPr>
        <p:spPr>
          <a:xfrm>
            <a:off x="348881" y="9293823"/>
            <a:ext cx="1230703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>
                <a:solidFill>
                  <a:schemeClr val="accent5">
                    <a:satOff val="19674"/>
                    <a:lumOff val="-24274"/>
                  </a:schemeClr>
                </a:solidFill>
              </a:defRPr>
            </a:pPr>
            <a:r>
              <a:rPr u="sng">
                <a:hlinkClick r:id="rId4"/>
              </a:rPr>
              <a:t>www.gs-im-wiesengrund.de</a:t>
            </a:r>
            <a:r>
              <a:t>                                                                              gs-im-wiesengrund@t-online.de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chulwegeplan"/>
          <p:cNvSpPr txBox="1">
            <a:spLocks noGrp="1"/>
          </p:cNvSpPr>
          <p:nvPr>
            <p:ph type="title"/>
          </p:nvPr>
        </p:nvSpPr>
        <p:spPr>
          <a:xfrm>
            <a:off x="1270000" y="498574"/>
            <a:ext cx="10464800" cy="194925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6000"/>
            </a:lvl1pPr>
          </a:lstStyle>
          <a:p>
            <a:r>
              <a:rPr lang="de-DE" dirty="0"/>
              <a:t>Ablauf der ersten</a:t>
            </a:r>
            <a:br>
              <a:rPr lang="de-DE" dirty="0"/>
            </a:br>
            <a:r>
              <a:rPr lang="de-DE" dirty="0"/>
              <a:t>Schulwochen</a:t>
            </a:r>
            <a:endParaRPr dirty="0"/>
          </a:p>
        </p:txBody>
      </p:sp>
      <p:sp>
        <p:nvSpPr>
          <p:cNvPr id="133" name="Ihr Kind soll täglich sicher zur Schule kommen…"/>
          <p:cNvSpPr txBox="1">
            <a:spLocks noGrp="1"/>
          </p:cNvSpPr>
          <p:nvPr>
            <p:ph type="body" idx="1"/>
          </p:nvPr>
        </p:nvSpPr>
        <p:spPr>
          <a:xfrm>
            <a:off x="938251" y="2553098"/>
            <a:ext cx="12665550" cy="63590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defTabSz="914400" eaLnBrk="1">
              <a:lnSpc>
                <a:spcPct val="80000"/>
              </a:lnSpc>
              <a:spcBef>
                <a:spcPts val="600"/>
              </a:spcBef>
              <a:buNone/>
            </a:pPr>
            <a:r>
              <a:rPr lang="de-DE" altLang="de-DE" sz="2800" u="sng" dirty="0">
                <a:cs typeface="Times New Roman" panose="02020603050405020304" pitchFamily="18" charset="0"/>
              </a:rPr>
              <a:t>Freitag			       ___         (20.08.2021)</a:t>
            </a:r>
          </a:p>
          <a:p>
            <a:pPr marL="0" indent="0" defTabSz="914400" eaLnBrk="1">
              <a:lnSpc>
                <a:spcPct val="80000"/>
              </a:lnSpc>
              <a:spcBef>
                <a:spcPts val="600"/>
              </a:spcBef>
              <a:buNone/>
            </a:pPr>
            <a:r>
              <a:rPr lang="de-DE" altLang="de-DE" sz="2800" b="1" dirty="0">
                <a:cs typeface="Times New Roman" panose="02020603050405020304" pitchFamily="18" charset="0"/>
              </a:rPr>
              <a:t>Gruppe I	7.57 – 11.00 Uhr (Schulanfänger)</a:t>
            </a:r>
            <a:endParaRPr lang="de-DE" altLang="de-DE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defTabSz="914400" eaLnBrk="1">
              <a:lnSpc>
                <a:spcPct val="80000"/>
              </a:lnSpc>
              <a:spcBef>
                <a:spcPts val="600"/>
              </a:spcBef>
              <a:buNone/>
            </a:pPr>
            <a:r>
              <a:rPr lang="de-DE" altLang="de-DE" sz="2800" b="1" dirty="0">
                <a:cs typeface="Times New Roman" panose="02020603050405020304" pitchFamily="18" charset="0"/>
              </a:rPr>
              <a:t>Gruppe II	7.57 – 11.45 Uhr (Schulexperten)</a:t>
            </a:r>
          </a:p>
          <a:p>
            <a:pPr marL="0" indent="0" defTabSz="914400" eaLnBrk="1">
              <a:lnSpc>
                <a:spcPct val="80000"/>
              </a:lnSpc>
              <a:spcBef>
                <a:spcPts val="600"/>
              </a:spcBef>
              <a:buNone/>
            </a:pPr>
            <a:endParaRPr lang="de-DE" altLang="de-DE" sz="2800" dirty="0">
              <a:cs typeface="Times New Roman" panose="02020603050405020304" pitchFamily="18" charset="0"/>
            </a:endParaRPr>
          </a:p>
          <a:p>
            <a:pPr marL="0" indent="0" defTabSz="914400" eaLnBrk="1">
              <a:lnSpc>
                <a:spcPct val="80000"/>
              </a:lnSpc>
              <a:spcBef>
                <a:spcPts val="600"/>
              </a:spcBef>
              <a:buNone/>
            </a:pPr>
            <a:r>
              <a:rPr lang="de-DE" altLang="de-DE" sz="2800" u="sng" dirty="0">
                <a:cs typeface="Times New Roman" panose="02020603050405020304" pitchFamily="18" charset="0"/>
              </a:rPr>
              <a:t>Montag bis Freitag	           (23.08.2021 - 27.08.2021)</a:t>
            </a:r>
          </a:p>
          <a:p>
            <a:pPr marL="0" indent="0" defTabSz="914400" eaLnBrk="1">
              <a:lnSpc>
                <a:spcPct val="80000"/>
              </a:lnSpc>
              <a:spcBef>
                <a:spcPts val="600"/>
              </a:spcBef>
              <a:buNone/>
            </a:pPr>
            <a:r>
              <a:rPr lang="de-DE" altLang="de-DE" sz="2800" b="1" dirty="0">
                <a:cs typeface="Times New Roman" panose="02020603050405020304" pitchFamily="18" charset="0"/>
              </a:rPr>
              <a:t>Gruppe I	7.57 – 11.00 Uhr (Schulanfänger)</a:t>
            </a:r>
            <a:endParaRPr lang="de-DE" altLang="de-DE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defTabSz="914400" eaLnBrk="1">
              <a:lnSpc>
                <a:spcPct val="80000"/>
              </a:lnSpc>
              <a:spcBef>
                <a:spcPts val="600"/>
              </a:spcBef>
              <a:buNone/>
            </a:pPr>
            <a:r>
              <a:rPr lang="de-DE" altLang="de-DE" sz="2800" b="1" dirty="0">
                <a:cs typeface="Times New Roman" panose="02020603050405020304" pitchFamily="18" charset="0"/>
              </a:rPr>
              <a:t>Gruppe II	7.57 – 11.45 Uhr (Schulexperten)</a:t>
            </a:r>
          </a:p>
          <a:p>
            <a:pPr marL="0" indent="0" defTabSz="914400" eaLnBrk="1">
              <a:lnSpc>
                <a:spcPct val="80000"/>
              </a:lnSpc>
              <a:spcBef>
                <a:spcPts val="600"/>
              </a:spcBef>
              <a:buNone/>
            </a:pPr>
            <a:endParaRPr lang="de-DE" altLang="de-DE" sz="2800" b="1" dirty="0">
              <a:cs typeface="Times New Roman" panose="02020603050405020304" pitchFamily="18" charset="0"/>
            </a:endParaRPr>
          </a:p>
          <a:p>
            <a:pPr marL="0" indent="0" defTabSz="914400" eaLnBrk="1">
              <a:lnSpc>
                <a:spcPct val="80000"/>
              </a:lnSpc>
              <a:spcBef>
                <a:spcPts val="600"/>
              </a:spcBef>
              <a:buNone/>
            </a:pPr>
            <a:r>
              <a:rPr lang="de-DE" altLang="de-DE" sz="2800" u="sng" dirty="0">
                <a:cs typeface="Times New Roman" panose="02020603050405020304" pitchFamily="18" charset="0"/>
              </a:rPr>
              <a:t>Montag bis Freitag 	(30.08.2021 - 03.09.2021)</a:t>
            </a:r>
          </a:p>
          <a:p>
            <a:pPr marL="0" indent="0" defTabSz="914400" eaLnBrk="1">
              <a:lnSpc>
                <a:spcPct val="80000"/>
              </a:lnSpc>
              <a:spcBef>
                <a:spcPts val="600"/>
              </a:spcBef>
              <a:buNone/>
            </a:pPr>
            <a:r>
              <a:rPr lang="de-DE" altLang="de-DE" sz="2800" b="1" dirty="0">
                <a:cs typeface="Times New Roman" panose="02020603050405020304" pitchFamily="18" charset="0"/>
              </a:rPr>
              <a:t>Gruppe I	7.57 – 11.00 Uhr (Schulanfänger)</a:t>
            </a:r>
            <a:r>
              <a:rPr lang="de-DE" altLang="de-DE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de-DE" altLang="de-DE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defTabSz="914400" eaLnBrk="1">
              <a:lnSpc>
                <a:spcPct val="80000"/>
              </a:lnSpc>
              <a:spcBef>
                <a:spcPts val="600"/>
              </a:spcBef>
              <a:buNone/>
            </a:pPr>
            <a:r>
              <a:rPr lang="de-DE" altLang="de-DE" sz="2800" b="1" dirty="0">
                <a:cs typeface="Times New Roman" panose="02020603050405020304" pitchFamily="18" charset="0"/>
              </a:rPr>
              <a:t>Gruppe II	7.57 – 11.45 Uhr (Schulexperten)</a:t>
            </a:r>
          </a:p>
          <a:p>
            <a:pPr marL="0" indent="0" defTabSz="914400" eaLnBrk="1">
              <a:lnSpc>
                <a:spcPct val="80000"/>
              </a:lnSpc>
              <a:spcBef>
                <a:spcPts val="600"/>
              </a:spcBef>
              <a:buNone/>
            </a:pPr>
            <a:endParaRPr lang="de-DE" altLang="de-DE" sz="2800" b="1" dirty="0">
              <a:cs typeface="Times New Roman" panose="02020603050405020304" pitchFamily="18" charset="0"/>
            </a:endParaRPr>
          </a:p>
          <a:p>
            <a:pPr marL="0" indent="0" defTabSz="914400" eaLnBrk="1">
              <a:lnSpc>
                <a:spcPct val="80000"/>
              </a:lnSpc>
              <a:spcBef>
                <a:spcPts val="600"/>
              </a:spcBef>
              <a:buNone/>
            </a:pPr>
            <a:endParaRPr lang="de-DE" altLang="de-DE" sz="2800" b="1" dirty="0">
              <a:cs typeface="Times New Roman" panose="02020603050405020304" pitchFamily="18" charset="0"/>
            </a:endParaRPr>
          </a:p>
          <a:p>
            <a:pPr marL="0" indent="0" defTabSz="914400" eaLnBrk="1">
              <a:lnSpc>
                <a:spcPct val="80000"/>
              </a:lnSpc>
              <a:spcBef>
                <a:spcPts val="600"/>
              </a:spcBef>
              <a:buNone/>
            </a:pPr>
            <a:endParaRPr lang="de-DE" altLang="de-DE" sz="2800" b="1" dirty="0">
              <a:cs typeface="Times New Roman" panose="02020603050405020304" pitchFamily="18" charset="0"/>
            </a:endParaRPr>
          </a:p>
          <a:p>
            <a:pPr marL="0" indent="0" defTabSz="914400" eaLnBrk="1">
              <a:lnSpc>
                <a:spcPct val="80000"/>
              </a:lnSpc>
              <a:spcBef>
                <a:spcPts val="600"/>
              </a:spcBef>
              <a:buNone/>
            </a:pPr>
            <a:r>
              <a:rPr lang="de-DE" altLang="de-DE" sz="3200" dirty="0">
                <a:solidFill>
                  <a:srgbClr val="00B050"/>
                </a:solidFill>
                <a:cs typeface="Times New Roman" panose="02020603050405020304" pitchFamily="18" charset="0"/>
              </a:rPr>
              <a:t>Anschließend gilt ab dem 06.09.2021 der reguläre Stundenplan.</a:t>
            </a:r>
          </a:p>
        </p:txBody>
      </p:sp>
      <p:grpSp>
        <p:nvGrpSpPr>
          <p:cNvPr id="136" name="image.png"/>
          <p:cNvGrpSpPr/>
          <p:nvPr/>
        </p:nvGrpSpPr>
        <p:grpSpPr>
          <a:xfrm>
            <a:off x="10207460" y="-84151"/>
            <a:ext cx="2423961" cy="3631826"/>
            <a:chOff x="0" y="0"/>
            <a:chExt cx="2423959" cy="3631825"/>
          </a:xfrm>
        </p:grpSpPr>
        <p:pic>
          <p:nvPicPr>
            <p:cNvPr id="135" name="image.png" descr="image.png"/>
            <p:cNvPicPr>
              <a:picLocks noChangeAspect="1"/>
            </p:cNvPicPr>
            <p:nvPr/>
          </p:nvPicPr>
          <p:blipFill>
            <a:blip r:embed="rId2"/>
            <a:srcRect l="3886" t="13728" r="66389" b="30929"/>
            <a:stretch>
              <a:fillRect/>
            </a:stretch>
          </p:blipFill>
          <p:spPr>
            <a:xfrm>
              <a:off x="12700" y="318619"/>
              <a:ext cx="2398560" cy="32116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4" name="image.png" descr="image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423961" cy="3631826"/>
            </a:xfrm>
            <a:prstGeom prst="rect">
              <a:avLst/>
            </a:prstGeom>
            <a:effectLst/>
          </p:spPr>
        </p:pic>
      </p:grpSp>
      <p:sp>
        <p:nvSpPr>
          <p:cNvPr id="137" name="www.gs-im-wiesengrund.de                                                                              gs-im-wiesengrund@t-online.de"/>
          <p:cNvSpPr txBox="1"/>
          <p:nvPr/>
        </p:nvSpPr>
        <p:spPr>
          <a:xfrm>
            <a:off x="348881" y="9293823"/>
            <a:ext cx="1230703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>
                <a:solidFill>
                  <a:schemeClr val="accent5">
                    <a:satOff val="19674"/>
                    <a:lumOff val="-24274"/>
                  </a:schemeClr>
                </a:solidFill>
              </a:defRPr>
            </a:pPr>
            <a:r>
              <a:rPr u="sng">
                <a:hlinkClick r:id="rId4"/>
              </a:rPr>
              <a:t>www.gs-im-wiesengrund.de</a:t>
            </a:r>
            <a:r>
              <a:t>                                                                              gs-im-wiesengrund@t-online.de</a:t>
            </a:r>
          </a:p>
        </p:txBody>
      </p:sp>
    </p:spTree>
    <p:extLst>
      <p:ext uri="{BB962C8B-B14F-4D97-AF65-F5344CB8AC3E}">
        <p14:creationId xmlns:p14="http://schemas.microsoft.com/office/powerpoint/2010/main" val="166683425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chulallta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Schulalltag</a:t>
            </a:r>
          </a:p>
        </p:txBody>
      </p:sp>
      <p:sp>
        <p:nvSpPr>
          <p:cNvPr id="182" name="4-5 Unterrichtsstunden pro Tag…"/>
          <p:cNvSpPr txBox="1">
            <a:spLocks noGrp="1"/>
          </p:cNvSpPr>
          <p:nvPr>
            <p:ph type="body" idx="1"/>
          </p:nvPr>
        </p:nvSpPr>
        <p:spPr>
          <a:xfrm>
            <a:off x="1270000" y="2126670"/>
            <a:ext cx="8831498" cy="699886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4-5 </a:t>
            </a:r>
            <a:r>
              <a:rPr dirty="0" err="1"/>
              <a:t>Unterrichtsstunden</a:t>
            </a:r>
            <a:r>
              <a:rPr dirty="0"/>
              <a:t> pro Tag</a:t>
            </a:r>
          </a:p>
          <a:p>
            <a:pPr>
              <a:buBlip>
                <a:blip r:embed="rId2"/>
              </a:buBlip>
            </a:pPr>
            <a:r>
              <a:rPr dirty="0" err="1"/>
              <a:t>Lernzeit</a:t>
            </a:r>
            <a:r>
              <a:rPr dirty="0"/>
              <a:t> </a:t>
            </a:r>
            <a:r>
              <a:rPr dirty="0" err="1"/>
              <a:t>beginnt</a:t>
            </a:r>
            <a:r>
              <a:rPr dirty="0"/>
              <a:t> um </a:t>
            </a:r>
            <a:r>
              <a:rPr b="1" dirty="0"/>
              <a:t>7:57 </a:t>
            </a:r>
            <a:r>
              <a:rPr b="1" dirty="0" err="1"/>
              <a:t>Uhr</a:t>
            </a:r>
            <a:endParaRPr b="1" dirty="0"/>
          </a:p>
          <a:p>
            <a:pPr>
              <a:buBlip>
                <a:blip r:embed="rId2"/>
              </a:buBlip>
            </a:pPr>
            <a:r>
              <a:rPr dirty="0" err="1"/>
              <a:t>Schulschluss</a:t>
            </a:r>
            <a:r>
              <a:rPr dirty="0"/>
              <a:t> um 11:45</a:t>
            </a:r>
            <a:r>
              <a:rPr lang="de-DE" dirty="0"/>
              <a:t> Uhr</a:t>
            </a:r>
            <a:r>
              <a:rPr dirty="0"/>
              <a:t> </a:t>
            </a:r>
            <a:r>
              <a:rPr dirty="0" err="1"/>
              <a:t>oder</a:t>
            </a:r>
            <a:r>
              <a:rPr dirty="0"/>
              <a:t> 12:</a:t>
            </a:r>
            <a:r>
              <a:rPr lang="de-DE" dirty="0"/>
              <a:t>45 Uhr</a:t>
            </a:r>
            <a:endParaRPr dirty="0"/>
          </a:p>
          <a:p>
            <a:pPr>
              <a:buBlip>
                <a:blip r:embed="rId2"/>
              </a:buBlip>
            </a:pPr>
            <a:r>
              <a:rPr dirty="0" err="1"/>
              <a:t>Schwimmen</a:t>
            </a:r>
            <a:r>
              <a:rPr dirty="0"/>
              <a:t> ab </a:t>
            </a:r>
            <a:r>
              <a:rPr dirty="0" err="1"/>
              <a:t>Klasse</a:t>
            </a:r>
            <a:r>
              <a:rPr dirty="0"/>
              <a:t> 1</a:t>
            </a:r>
          </a:p>
          <a:p>
            <a:pPr>
              <a:buBlip>
                <a:blip r:embed="rId2"/>
              </a:buBlip>
            </a:pPr>
            <a:r>
              <a:rPr dirty="0" err="1"/>
              <a:t>Lernzeit</a:t>
            </a:r>
            <a:r>
              <a:rPr dirty="0"/>
              <a:t> </a:t>
            </a:r>
            <a:r>
              <a:rPr dirty="0" err="1"/>
              <a:t>statt</a:t>
            </a:r>
            <a:r>
              <a:rPr dirty="0"/>
              <a:t> </a:t>
            </a:r>
            <a:r>
              <a:rPr dirty="0" err="1"/>
              <a:t>Hausaufgaben</a:t>
            </a:r>
            <a:r>
              <a:rPr lang="de-DE" dirty="0"/>
              <a:t> – Das tägliche Üben zu Hause bleibt!</a:t>
            </a:r>
          </a:p>
        </p:txBody>
      </p:sp>
      <p:grpSp>
        <p:nvGrpSpPr>
          <p:cNvPr id="185" name="image.png"/>
          <p:cNvGrpSpPr/>
          <p:nvPr/>
        </p:nvGrpSpPr>
        <p:grpSpPr>
          <a:xfrm>
            <a:off x="10199599" y="-143404"/>
            <a:ext cx="2420993" cy="3627852"/>
            <a:chOff x="0" y="0"/>
            <a:chExt cx="2420991" cy="3627851"/>
          </a:xfrm>
        </p:grpSpPr>
        <p:pic>
          <p:nvPicPr>
            <p:cNvPr id="184" name="image.png" descr="image.png"/>
            <p:cNvPicPr>
              <a:picLocks noChangeAspect="1"/>
            </p:cNvPicPr>
            <p:nvPr/>
          </p:nvPicPr>
          <p:blipFill>
            <a:blip r:embed="rId3"/>
            <a:srcRect l="3886" t="13728" r="66389" b="30929"/>
            <a:stretch>
              <a:fillRect/>
            </a:stretch>
          </p:blipFill>
          <p:spPr>
            <a:xfrm>
              <a:off x="12700" y="318619"/>
              <a:ext cx="2395592" cy="32076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3" name="image.png" descr="image.pn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2420992" cy="3627853"/>
            </a:xfrm>
            <a:prstGeom prst="rect">
              <a:avLst/>
            </a:prstGeom>
            <a:effectLst/>
          </p:spPr>
        </p:pic>
      </p:grpSp>
      <p:sp>
        <p:nvSpPr>
          <p:cNvPr id="186" name="www.gs-im-wiesengrund.de                                                                              gs-im-wiesengrund@t-online.de"/>
          <p:cNvSpPr txBox="1"/>
          <p:nvPr/>
        </p:nvSpPr>
        <p:spPr>
          <a:xfrm>
            <a:off x="348881" y="9293823"/>
            <a:ext cx="1230703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>
                <a:solidFill>
                  <a:schemeClr val="accent5">
                    <a:satOff val="19674"/>
                    <a:lumOff val="-24274"/>
                  </a:schemeClr>
                </a:solidFill>
              </a:defRPr>
            </a:pPr>
            <a:r>
              <a:rPr u="sng">
                <a:hlinkClick r:id="rId5"/>
              </a:rPr>
              <a:t>www.gs-im-wiesengrund.de</a:t>
            </a:r>
            <a:r>
              <a:t>                                                                              gs-im-wiesengrund@t-online.de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Vorschulkis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Vorschulkiste</a:t>
            </a:r>
          </a:p>
        </p:txBody>
      </p:sp>
      <p:sp>
        <p:nvSpPr>
          <p:cNvPr id="189" name="Freiwilliges Lern-Angebot für Ihre Kinder auf der Online-Platform „PADLET“…"/>
          <p:cNvSpPr txBox="1">
            <a:spLocks noGrp="1"/>
          </p:cNvSpPr>
          <p:nvPr>
            <p:ph type="body" idx="1"/>
          </p:nvPr>
        </p:nvSpPr>
        <p:spPr>
          <a:xfrm>
            <a:off x="863600" y="2881967"/>
            <a:ext cx="11277600" cy="477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indent="-317500" algn="just" defTabSz="4572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2600">
                <a:solidFill>
                  <a:srgbClr val="5A554C"/>
                </a:solidFill>
              </a:defRPr>
            </a:pPr>
            <a:r>
              <a:rPr sz="3500" dirty="0" err="1"/>
              <a:t>Freiwilliges</a:t>
            </a:r>
            <a:r>
              <a:rPr sz="3500" dirty="0"/>
              <a:t> </a:t>
            </a:r>
            <a:r>
              <a:rPr sz="3500" dirty="0" err="1"/>
              <a:t>Lern-Angebot</a:t>
            </a:r>
            <a:r>
              <a:rPr sz="3500" dirty="0"/>
              <a:t> </a:t>
            </a:r>
            <a:r>
              <a:rPr sz="3500" dirty="0" err="1"/>
              <a:t>für</a:t>
            </a:r>
            <a:r>
              <a:rPr sz="3500" dirty="0"/>
              <a:t> </a:t>
            </a:r>
            <a:r>
              <a:rPr sz="3500" dirty="0" err="1"/>
              <a:t>Ihre</a:t>
            </a:r>
            <a:r>
              <a:rPr sz="3500" dirty="0"/>
              <a:t> Kinder auf der Online-Plat</a:t>
            </a:r>
            <a:r>
              <a:rPr lang="de-DE" sz="3500"/>
              <a:t>t</a:t>
            </a:r>
            <a:r>
              <a:rPr sz="3500"/>
              <a:t>form </a:t>
            </a:r>
            <a:r>
              <a:rPr sz="3500" dirty="0"/>
              <a:t>„PADLET“</a:t>
            </a:r>
          </a:p>
          <a:p>
            <a:pPr marL="317500" indent="-317500" defTabSz="4572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2600">
                <a:solidFill>
                  <a:srgbClr val="5A554C"/>
                </a:solidFill>
              </a:defRPr>
            </a:pPr>
            <a:r>
              <a:rPr sz="3500" dirty="0"/>
              <a:t>Lieder, </a:t>
            </a:r>
            <a:r>
              <a:rPr sz="3500" dirty="0" err="1"/>
              <a:t>Bewegungsangebote</a:t>
            </a:r>
            <a:r>
              <a:rPr sz="3500" dirty="0"/>
              <a:t>, </a:t>
            </a:r>
            <a:r>
              <a:rPr sz="3500" dirty="0" err="1"/>
              <a:t>Übungsblätter</a:t>
            </a:r>
            <a:r>
              <a:rPr sz="3500" dirty="0"/>
              <a:t>, </a:t>
            </a:r>
            <a:r>
              <a:rPr sz="3500" dirty="0" err="1"/>
              <a:t>Spielvorschläge</a:t>
            </a:r>
            <a:endParaRPr sz="3500" dirty="0"/>
          </a:p>
          <a:p>
            <a:pPr marL="0" indent="0" algn="ctr" defTabSz="457200">
              <a:lnSpc>
                <a:spcPct val="150000"/>
              </a:lnSpc>
              <a:spcBef>
                <a:spcPts val="0"/>
              </a:spcBef>
              <a:buSzTx/>
              <a:buNone/>
              <a:defRPr sz="2300" b="1">
                <a:solidFill>
                  <a:srgbClr val="000000"/>
                </a:solidFill>
              </a:defRPr>
            </a:pPr>
            <a:endParaRPr sz="3000" dirty="0"/>
          </a:p>
          <a:p>
            <a:pPr marL="0" indent="0" algn="ctr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 b="1">
                <a:solidFill>
                  <a:schemeClr val="accent1">
                    <a:hueOff val="-317807"/>
                    <a:satOff val="15445"/>
                    <a:lumOff val="10392"/>
                  </a:schemeClr>
                </a:solidFill>
              </a:defRPr>
            </a:pPr>
            <a:r>
              <a:rPr sz="3600" dirty="0"/>
              <a:t>https://padlet.com/timschwarzpaul/</a:t>
            </a:r>
            <a:r>
              <a:rPr lang="de-DE" sz="3600" dirty="0"/>
              <a:t>3y2kcxsy56u1gbfp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30903389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ückfragen per mail:"/>
          <p:cNvSpPr txBox="1">
            <a:spLocks noGrp="1"/>
          </p:cNvSpPr>
          <p:nvPr>
            <p:ph type="title"/>
          </p:nvPr>
        </p:nvSpPr>
        <p:spPr>
          <a:xfrm>
            <a:off x="1270000" y="3527142"/>
            <a:ext cx="10464800" cy="2438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00"/>
            </a:lvl1pPr>
          </a:lstStyle>
          <a:p>
            <a:r>
              <a:rPr sz="11500" dirty="0" err="1"/>
              <a:t>Rückfragen</a:t>
            </a:r>
            <a:r>
              <a:rPr lang="de-DE" sz="11500" dirty="0"/>
              <a:t>???</a:t>
            </a:r>
            <a:endParaRPr sz="11500" dirty="0"/>
          </a:p>
        </p:txBody>
      </p:sp>
      <p:grpSp>
        <p:nvGrpSpPr>
          <p:cNvPr id="195" name="image.png"/>
          <p:cNvGrpSpPr/>
          <p:nvPr/>
        </p:nvGrpSpPr>
        <p:grpSpPr>
          <a:xfrm>
            <a:off x="10199599" y="-143404"/>
            <a:ext cx="2420993" cy="3627852"/>
            <a:chOff x="0" y="0"/>
            <a:chExt cx="2420991" cy="3627851"/>
          </a:xfrm>
        </p:grpSpPr>
        <p:pic>
          <p:nvPicPr>
            <p:cNvPr id="194" name="image.png" descr="image.png"/>
            <p:cNvPicPr>
              <a:picLocks noChangeAspect="1"/>
            </p:cNvPicPr>
            <p:nvPr/>
          </p:nvPicPr>
          <p:blipFill>
            <a:blip r:embed="rId2"/>
            <a:srcRect l="3886" t="13728" r="66389" b="30929"/>
            <a:stretch>
              <a:fillRect/>
            </a:stretch>
          </p:blipFill>
          <p:spPr>
            <a:xfrm>
              <a:off x="12700" y="318619"/>
              <a:ext cx="2395592" cy="32076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3" name="image.png" descr="image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2420992" cy="3627853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97109064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ückfragen per mail:"/>
          <p:cNvSpPr txBox="1">
            <a:spLocks noGrp="1"/>
          </p:cNvSpPr>
          <p:nvPr>
            <p:ph type="title"/>
          </p:nvPr>
        </p:nvSpPr>
        <p:spPr>
          <a:xfrm>
            <a:off x="1270000" y="4902432"/>
            <a:ext cx="10464800" cy="2438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900"/>
            </a:lvl1pPr>
          </a:lstStyle>
          <a:p>
            <a:r>
              <a:rPr lang="de-DE" sz="11500" dirty="0"/>
              <a:t>VIELEN DANK</a:t>
            </a:r>
            <a:br>
              <a:rPr lang="de-DE" sz="11500" dirty="0"/>
            </a:br>
            <a:r>
              <a:rPr lang="de-DE" sz="11500" dirty="0"/>
              <a:t>für Ihre Aufmerksamkeit!</a:t>
            </a:r>
            <a:endParaRPr sz="11500" dirty="0"/>
          </a:p>
        </p:txBody>
      </p:sp>
      <p:grpSp>
        <p:nvGrpSpPr>
          <p:cNvPr id="195" name="image.png"/>
          <p:cNvGrpSpPr/>
          <p:nvPr/>
        </p:nvGrpSpPr>
        <p:grpSpPr>
          <a:xfrm>
            <a:off x="10199599" y="-143404"/>
            <a:ext cx="2420993" cy="3627852"/>
            <a:chOff x="0" y="0"/>
            <a:chExt cx="2420991" cy="3627851"/>
          </a:xfrm>
        </p:grpSpPr>
        <p:pic>
          <p:nvPicPr>
            <p:cNvPr id="194" name="image.png" descr="image.png"/>
            <p:cNvPicPr>
              <a:picLocks noChangeAspect="1"/>
            </p:cNvPicPr>
            <p:nvPr/>
          </p:nvPicPr>
          <p:blipFill>
            <a:blip r:embed="rId2"/>
            <a:srcRect l="3886" t="13728" r="66389" b="30929"/>
            <a:stretch>
              <a:fillRect/>
            </a:stretch>
          </p:blipFill>
          <p:spPr>
            <a:xfrm>
              <a:off x="12700" y="318619"/>
              <a:ext cx="2395592" cy="32076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3" name="image.png" descr="image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2420992" cy="3627853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6470732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nhalte"/>
          <p:cNvSpPr txBox="1">
            <a:spLocks noGrp="1"/>
          </p:cNvSpPr>
          <p:nvPr>
            <p:ph type="title"/>
          </p:nvPr>
        </p:nvSpPr>
        <p:spPr>
          <a:xfrm>
            <a:off x="1270000" y="296346"/>
            <a:ext cx="10464800" cy="1561548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dirty="0" err="1"/>
              <a:t>Inhalte</a:t>
            </a:r>
            <a:endParaRPr dirty="0"/>
          </a:p>
        </p:txBody>
      </p:sp>
      <p:sp>
        <p:nvSpPr>
          <p:cNvPr id="126" name="Schulwegeplan…"/>
          <p:cNvSpPr txBox="1">
            <a:spLocks noGrp="1"/>
          </p:cNvSpPr>
          <p:nvPr>
            <p:ph type="body" sz="half" idx="1"/>
          </p:nvPr>
        </p:nvSpPr>
        <p:spPr>
          <a:xfrm>
            <a:off x="967408" y="1857894"/>
            <a:ext cx="8627165" cy="658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Blip>
                <a:blip r:embed="rId2"/>
              </a:buBlip>
            </a:pPr>
            <a:r>
              <a:rPr sz="4000" dirty="0" err="1"/>
              <a:t>Schulwegeplan</a:t>
            </a:r>
            <a:endParaRPr lang="de-DE" sz="4000" dirty="0"/>
          </a:p>
          <a:p>
            <a:pPr>
              <a:spcBef>
                <a:spcPts val="1800"/>
              </a:spcBef>
              <a:buBlip>
                <a:blip r:embed="rId2"/>
              </a:buBlip>
            </a:pPr>
            <a:r>
              <a:rPr lang="de-DE" sz="4000" dirty="0"/>
              <a:t>Materialbeschaffung</a:t>
            </a:r>
          </a:p>
          <a:p>
            <a:pPr>
              <a:spcBef>
                <a:spcPts val="1800"/>
              </a:spcBef>
              <a:buBlip>
                <a:blip r:embed="rId2"/>
              </a:buBlip>
            </a:pPr>
            <a:r>
              <a:rPr lang="de-DE" sz="4000" dirty="0"/>
              <a:t>Vorstellung Ganztag</a:t>
            </a:r>
          </a:p>
          <a:p>
            <a:pPr>
              <a:spcBef>
                <a:spcPts val="1800"/>
              </a:spcBef>
              <a:buBlip>
                <a:blip r:embed="rId2"/>
              </a:buBlip>
            </a:pPr>
            <a:r>
              <a:rPr lang="de-DE" sz="4000" dirty="0"/>
              <a:t>Ablauf der Einschulung</a:t>
            </a:r>
          </a:p>
          <a:p>
            <a:pPr>
              <a:spcBef>
                <a:spcPts val="1800"/>
              </a:spcBef>
              <a:buBlip>
                <a:blip r:embed="rId2"/>
              </a:buBlip>
            </a:pPr>
            <a:r>
              <a:rPr lang="de-DE" sz="4000" dirty="0"/>
              <a:t>Ablauf der ersten Schulwochen</a:t>
            </a:r>
            <a:endParaRPr sz="4000" dirty="0"/>
          </a:p>
          <a:p>
            <a:pPr>
              <a:spcBef>
                <a:spcPts val="1800"/>
              </a:spcBef>
              <a:buBlip>
                <a:blip r:embed="rId2"/>
              </a:buBlip>
            </a:pPr>
            <a:r>
              <a:rPr sz="4000" dirty="0" err="1"/>
              <a:t>Schulalltag</a:t>
            </a:r>
            <a:endParaRPr sz="4000" dirty="0"/>
          </a:p>
          <a:p>
            <a:pPr>
              <a:spcBef>
                <a:spcPts val="1800"/>
              </a:spcBef>
              <a:buBlip>
                <a:blip r:embed="rId2"/>
              </a:buBlip>
            </a:pPr>
            <a:r>
              <a:rPr sz="4000" dirty="0" err="1"/>
              <a:t>Vorschulkiste</a:t>
            </a:r>
            <a:endParaRPr sz="4000" dirty="0"/>
          </a:p>
          <a:p>
            <a:pPr>
              <a:spcBef>
                <a:spcPts val="1800"/>
              </a:spcBef>
              <a:buBlip>
                <a:blip r:embed="rId2"/>
              </a:buBlip>
            </a:pPr>
            <a:r>
              <a:rPr sz="4000" dirty="0" err="1"/>
              <a:t>Rückfragen</a:t>
            </a:r>
            <a:endParaRPr sz="4000" dirty="0"/>
          </a:p>
        </p:txBody>
      </p:sp>
      <p:grpSp>
        <p:nvGrpSpPr>
          <p:cNvPr id="129" name="image.png"/>
          <p:cNvGrpSpPr/>
          <p:nvPr/>
        </p:nvGrpSpPr>
        <p:grpSpPr>
          <a:xfrm>
            <a:off x="10198655" y="-61753"/>
            <a:ext cx="2416828" cy="3622275"/>
            <a:chOff x="0" y="0"/>
            <a:chExt cx="2416826" cy="3622274"/>
          </a:xfrm>
        </p:grpSpPr>
        <p:pic>
          <p:nvPicPr>
            <p:cNvPr id="128" name="image.png" descr="image.png"/>
            <p:cNvPicPr>
              <a:picLocks noChangeAspect="1"/>
            </p:cNvPicPr>
            <p:nvPr/>
          </p:nvPicPr>
          <p:blipFill>
            <a:blip r:embed="rId3"/>
            <a:srcRect l="3886" t="13728" r="66389" b="30929"/>
            <a:stretch>
              <a:fillRect/>
            </a:stretch>
          </p:blipFill>
          <p:spPr>
            <a:xfrm>
              <a:off x="12700" y="318619"/>
              <a:ext cx="2391427" cy="320205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7" name="image.png" descr="image.pn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2416827" cy="3622276"/>
            </a:xfrm>
            <a:prstGeom prst="rect">
              <a:avLst/>
            </a:prstGeom>
            <a:effectLst/>
          </p:spPr>
        </p:pic>
      </p:grpSp>
      <p:sp>
        <p:nvSpPr>
          <p:cNvPr id="130" name="www.gs-im-wiesengrund.de                                                                              gs-im-wiesengrund@t-online.de"/>
          <p:cNvSpPr txBox="1"/>
          <p:nvPr/>
        </p:nvSpPr>
        <p:spPr>
          <a:xfrm>
            <a:off x="348881" y="9293823"/>
            <a:ext cx="1230703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>
                <a:solidFill>
                  <a:schemeClr val="accent5">
                    <a:satOff val="19674"/>
                    <a:lumOff val="-24274"/>
                  </a:schemeClr>
                </a:solidFill>
              </a:defRPr>
            </a:pPr>
            <a:r>
              <a:rPr u="sng">
                <a:hlinkClick r:id="rId5"/>
              </a:rPr>
              <a:t>www.gs-im-wiesengrund.de</a:t>
            </a:r>
            <a:r>
              <a:t>                                                                              gs-im-wiesengrund@t-online.de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chulwegepla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Schulwegeplan</a:t>
            </a:r>
          </a:p>
        </p:txBody>
      </p:sp>
      <p:sp>
        <p:nvSpPr>
          <p:cNvPr id="133" name="Ihr Kind soll täglich sicher zur Schule kommen…"/>
          <p:cNvSpPr txBox="1">
            <a:spLocks noGrp="1"/>
          </p:cNvSpPr>
          <p:nvPr>
            <p:ph type="body" idx="1"/>
          </p:nvPr>
        </p:nvSpPr>
        <p:spPr>
          <a:xfrm>
            <a:off x="980259" y="718757"/>
            <a:ext cx="12665550" cy="904043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 err="1"/>
              <a:t>Ihr</a:t>
            </a:r>
            <a:r>
              <a:rPr dirty="0"/>
              <a:t> Kind </a:t>
            </a:r>
            <a:r>
              <a:rPr dirty="0" err="1"/>
              <a:t>soll</a:t>
            </a:r>
            <a:r>
              <a:rPr dirty="0"/>
              <a:t> </a:t>
            </a:r>
            <a:r>
              <a:rPr dirty="0" err="1"/>
              <a:t>täglich</a:t>
            </a:r>
            <a:r>
              <a:rPr dirty="0"/>
              <a:t> </a:t>
            </a:r>
            <a:r>
              <a:rPr dirty="0" err="1"/>
              <a:t>sicher</a:t>
            </a:r>
            <a:r>
              <a:rPr dirty="0"/>
              <a:t> </a:t>
            </a:r>
            <a:r>
              <a:rPr dirty="0" err="1"/>
              <a:t>zur</a:t>
            </a:r>
            <a:r>
              <a:rPr dirty="0"/>
              <a:t> Schule </a:t>
            </a:r>
            <a:r>
              <a:rPr dirty="0" err="1"/>
              <a:t>kommen</a:t>
            </a:r>
            <a:r>
              <a:rPr lang="de-DE" dirty="0"/>
              <a:t>.</a:t>
            </a:r>
            <a:endParaRPr dirty="0"/>
          </a:p>
          <a:p>
            <a:pPr>
              <a:buBlip>
                <a:blip r:embed="rId2"/>
              </a:buBlip>
            </a:pPr>
            <a:r>
              <a:rPr dirty="0"/>
              <a:t>In </a:t>
            </a:r>
            <a:r>
              <a:rPr dirty="0" err="1"/>
              <a:t>Zusammenarbeit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der </a:t>
            </a:r>
            <a:r>
              <a:rPr dirty="0" err="1"/>
              <a:t>Polizei</a:t>
            </a:r>
            <a:r>
              <a:rPr dirty="0"/>
              <a:t> und </a:t>
            </a:r>
            <a:r>
              <a:rPr dirty="0" err="1"/>
              <a:t>Fachdiensten</a:t>
            </a:r>
            <a:r>
              <a:rPr dirty="0"/>
              <a:t> der Stadt Iserlohn </a:t>
            </a:r>
            <a:r>
              <a:rPr dirty="0" err="1"/>
              <a:t>wurde</a:t>
            </a:r>
            <a:r>
              <a:rPr dirty="0"/>
              <a:t> </a:t>
            </a:r>
            <a:r>
              <a:rPr dirty="0" err="1"/>
              <a:t>dafür</a:t>
            </a:r>
            <a:r>
              <a:rPr dirty="0"/>
              <a:t> </a:t>
            </a:r>
            <a:r>
              <a:rPr dirty="0" err="1"/>
              <a:t>ein</a:t>
            </a:r>
            <a:r>
              <a:rPr dirty="0"/>
              <a:t> </a:t>
            </a:r>
            <a:r>
              <a:rPr dirty="0" err="1"/>
              <a:t>Schulwegeplan</a:t>
            </a:r>
            <a:r>
              <a:rPr dirty="0"/>
              <a:t> </a:t>
            </a:r>
            <a:r>
              <a:rPr dirty="0" err="1"/>
              <a:t>erstellt</a:t>
            </a:r>
            <a:r>
              <a:rPr lang="de-DE" dirty="0"/>
              <a:t>.</a:t>
            </a:r>
            <a:endParaRPr dirty="0"/>
          </a:p>
          <a:p>
            <a:pPr>
              <a:buBlip>
                <a:blip r:embed="rId2"/>
              </a:buBlip>
            </a:pPr>
            <a:r>
              <a:rPr dirty="0"/>
              <a:t>Der </a:t>
            </a:r>
            <a:r>
              <a:rPr dirty="0" err="1"/>
              <a:t>Schulwegeplan</a:t>
            </a:r>
            <a:r>
              <a:rPr dirty="0"/>
              <a:t> </a:t>
            </a:r>
            <a:r>
              <a:rPr dirty="0" err="1"/>
              <a:t>enthält</a:t>
            </a:r>
            <a:r>
              <a:rPr lang="de-DE" dirty="0"/>
              <a:t>:</a:t>
            </a:r>
            <a:endParaRPr dirty="0"/>
          </a:p>
          <a:p>
            <a:pPr marL="941456" lvl="1" indent="-496956">
              <a:buSzPct val="75000"/>
              <a:buChar char="•"/>
            </a:pPr>
            <a:r>
              <a:rPr dirty="0" err="1"/>
              <a:t>Hinweise</a:t>
            </a:r>
            <a:r>
              <a:rPr dirty="0"/>
              <a:t> auf </a:t>
            </a:r>
            <a:r>
              <a:rPr dirty="0" err="1"/>
              <a:t>besondere</a:t>
            </a:r>
            <a:r>
              <a:rPr dirty="0"/>
              <a:t> </a:t>
            </a:r>
            <a:r>
              <a:rPr dirty="0" err="1"/>
              <a:t>Gefahrenpunkte</a:t>
            </a:r>
            <a:endParaRPr dirty="0"/>
          </a:p>
          <a:p>
            <a:pPr marL="941456" lvl="1" indent="-496956">
              <a:buSzPct val="75000"/>
              <a:buChar char="•"/>
            </a:pPr>
            <a:r>
              <a:rPr dirty="0" err="1"/>
              <a:t>Hilfestellungen</a:t>
            </a:r>
            <a:r>
              <a:rPr dirty="0"/>
              <a:t> </a:t>
            </a:r>
            <a:r>
              <a:rPr dirty="0" err="1"/>
              <a:t>für</a:t>
            </a:r>
            <a:r>
              <a:rPr dirty="0"/>
              <a:t> </a:t>
            </a:r>
            <a:r>
              <a:rPr dirty="0" err="1"/>
              <a:t>verkehrsgerechtes</a:t>
            </a:r>
            <a:r>
              <a:rPr dirty="0"/>
              <a:t> </a:t>
            </a:r>
            <a:r>
              <a:rPr dirty="0" err="1"/>
              <a:t>Verhalten</a:t>
            </a:r>
            <a:endParaRPr dirty="0"/>
          </a:p>
        </p:txBody>
      </p:sp>
      <p:grpSp>
        <p:nvGrpSpPr>
          <p:cNvPr id="136" name="image.png"/>
          <p:cNvGrpSpPr/>
          <p:nvPr/>
        </p:nvGrpSpPr>
        <p:grpSpPr>
          <a:xfrm>
            <a:off x="10207460" y="-84151"/>
            <a:ext cx="2423961" cy="3631826"/>
            <a:chOff x="0" y="0"/>
            <a:chExt cx="2423959" cy="3631825"/>
          </a:xfrm>
        </p:grpSpPr>
        <p:pic>
          <p:nvPicPr>
            <p:cNvPr id="135" name="image.png" descr="image.png"/>
            <p:cNvPicPr>
              <a:picLocks noChangeAspect="1"/>
            </p:cNvPicPr>
            <p:nvPr/>
          </p:nvPicPr>
          <p:blipFill>
            <a:blip r:embed="rId3"/>
            <a:srcRect l="3886" t="13728" r="66389" b="30929"/>
            <a:stretch>
              <a:fillRect/>
            </a:stretch>
          </p:blipFill>
          <p:spPr>
            <a:xfrm>
              <a:off x="12700" y="318619"/>
              <a:ext cx="2398560" cy="32116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4" name="image.png" descr="image.pn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2423961" cy="3631826"/>
            </a:xfrm>
            <a:prstGeom prst="rect">
              <a:avLst/>
            </a:prstGeom>
            <a:effectLst/>
          </p:spPr>
        </p:pic>
      </p:grpSp>
      <p:sp>
        <p:nvSpPr>
          <p:cNvPr id="137" name="www.gs-im-wiesengrund.de                                                                              gs-im-wiesengrund@t-online.de"/>
          <p:cNvSpPr txBox="1"/>
          <p:nvPr/>
        </p:nvSpPr>
        <p:spPr>
          <a:xfrm>
            <a:off x="348881" y="9293823"/>
            <a:ext cx="1230703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>
                <a:solidFill>
                  <a:schemeClr val="accent5">
                    <a:satOff val="19674"/>
                    <a:lumOff val="-24274"/>
                  </a:schemeClr>
                </a:solidFill>
              </a:defRPr>
            </a:pPr>
            <a:r>
              <a:rPr u="sng">
                <a:hlinkClick r:id="rId5"/>
              </a:rPr>
              <a:t>www.gs-im-wiesengrund.de</a:t>
            </a:r>
            <a:r>
              <a:t>                                                                              gs-im-wiesengrund@t-online.de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.jpg" descr="image.jpg"/>
          <p:cNvPicPr>
            <a:picLocks noGrp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878836" y="1331918"/>
            <a:ext cx="5778501" cy="8091021"/>
          </a:xfrm>
          <a:prstGeom prst="rect">
            <a:avLst/>
          </a:prstGeom>
        </p:spPr>
      </p:pic>
      <p:sp>
        <p:nvSpPr>
          <p:cNvPr id="140" name="Schulwegeplan"/>
          <p:cNvSpPr txBox="1">
            <a:spLocks noGrp="1"/>
          </p:cNvSpPr>
          <p:nvPr>
            <p:ph type="title"/>
          </p:nvPr>
        </p:nvSpPr>
        <p:spPr>
          <a:xfrm>
            <a:off x="3568700" y="-1933611"/>
            <a:ext cx="5867400" cy="3302001"/>
          </a:xfrm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r>
              <a:t>Schulwegeplan</a:t>
            </a:r>
          </a:p>
        </p:txBody>
      </p:sp>
      <p:grpSp>
        <p:nvGrpSpPr>
          <p:cNvPr id="143" name="1578943393.jpg"/>
          <p:cNvGrpSpPr/>
          <p:nvPr/>
        </p:nvGrpSpPr>
        <p:grpSpPr>
          <a:xfrm>
            <a:off x="371821" y="1331918"/>
            <a:ext cx="5433663" cy="8091020"/>
            <a:chOff x="0" y="0"/>
            <a:chExt cx="5433661" cy="8091019"/>
          </a:xfrm>
        </p:grpSpPr>
        <p:pic>
          <p:nvPicPr>
            <p:cNvPr id="142" name="1578943393.jpg" descr="157894339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" y="318619"/>
              <a:ext cx="5408262" cy="76708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1" name="1578943393.jpg" descr="1578943393.jp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433662" cy="8091020"/>
            </a:xfrm>
            <a:prstGeom prst="rect">
              <a:avLst/>
            </a:prstGeom>
            <a:effectLst/>
          </p:spPr>
        </p:pic>
      </p:grpSp>
      <p:sp>
        <p:nvSpPr>
          <p:cNvPr id="144" name="www.gs-im-wiesengrund.de                                                                              gs-im-wiesengrund@t-online.de"/>
          <p:cNvSpPr txBox="1"/>
          <p:nvPr/>
        </p:nvSpPr>
        <p:spPr>
          <a:xfrm>
            <a:off x="348881" y="9293823"/>
            <a:ext cx="1230703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>
                <a:solidFill>
                  <a:schemeClr val="accent5">
                    <a:satOff val="19674"/>
                    <a:lumOff val="-24274"/>
                  </a:schemeClr>
                </a:solidFill>
              </a:defRPr>
            </a:pPr>
            <a:r>
              <a:rPr u="sng">
                <a:hlinkClick r:id="rId5"/>
              </a:rPr>
              <a:t>www.gs-im-wiesengrund.de</a:t>
            </a:r>
            <a:r>
              <a:t>                                                                              gs-im-wiesengrund@t-online.de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chulwegeplan"/>
          <p:cNvSpPr txBox="1">
            <a:spLocks noGrp="1"/>
          </p:cNvSpPr>
          <p:nvPr>
            <p:ph type="title"/>
          </p:nvPr>
        </p:nvSpPr>
        <p:spPr>
          <a:xfrm>
            <a:off x="1270000" y="960239"/>
            <a:ext cx="10464800" cy="10259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6000"/>
            </a:lvl1pPr>
          </a:lstStyle>
          <a:p>
            <a:r>
              <a:rPr lang="de-DE" dirty="0"/>
              <a:t>Materialbeschaffung</a:t>
            </a:r>
            <a:endParaRPr dirty="0"/>
          </a:p>
        </p:txBody>
      </p:sp>
      <p:sp>
        <p:nvSpPr>
          <p:cNvPr id="133" name="Ihr Kind soll täglich sicher zur Schule kommen…"/>
          <p:cNvSpPr txBox="1">
            <a:spLocks noGrp="1"/>
          </p:cNvSpPr>
          <p:nvPr>
            <p:ph type="body" idx="1"/>
          </p:nvPr>
        </p:nvSpPr>
        <p:spPr>
          <a:xfrm>
            <a:off x="169625" y="3616857"/>
            <a:ext cx="12665550" cy="6565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Blip>
                <a:blip r:embed="rId2"/>
              </a:buBlip>
            </a:pPr>
            <a:r>
              <a:rPr lang="de-DE" dirty="0"/>
              <a:t>Die Materialliste erreicht Sie über die Post in den Sommerferien.</a:t>
            </a:r>
            <a:endParaRPr dirty="0"/>
          </a:p>
        </p:txBody>
      </p:sp>
      <p:grpSp>
        <p:nvGrpSpPr>
          <p:cNvPr id="136" name="image.png"/>
          <p:cNvGrpSpPr/>
          <p:nvPr/>
        </p:nvGrpSpPr>
        <p:grpSpPr>
          <a:xfrm>
            <a:off x="10207460" y="-84151"/>
            <a:ext cx="2423961" cy="3631826"/>
            <a:chOff x="0" y="0"/>
            <a:chExt cx="2423959" cy="3631825"/>
          </a:xfrm>
        </p:grpSpPr>
        <p:pic>
          <p:nvPicPr>
            <p:cNvPr id="135" name="image.png" descr="image.png"/>
            <p:cNvPicPr>
              <a:picLocks noChangeAspect="1"/>
            </p:cNvPicPr>
            <p:nvPr/>
          </p:nvPicPr>
          <p:blipFill>
            <a:blip r:embed="rId3"/>
            <a:srcRect l="3886" t="13728" r="66389" b="30929"/>
            <a:stretch>
              <a:fillRect/>
            </a:stretch>
          </p:blipFill>
          <p:spPr>
            <a:xfrm>
              <a:off x="12700" y="318619"/>
              <a:ext cx="2398560" cy="32116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4" name="image.png" descr="image.pn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2423961" cy="3631826"/>
            </a:xfrm>
            <a:prstGeom prst="rect">
              <a:avLst/>
            </a:prstGeom>
            <a:effectLst/>
          </p:spPr>
        </p:pic>
      </p:grpSp>
      <p:sp>
        <p:nvSpPr>
          <p:cNvPr id="137" name="www.gs-im-wiesengrund.de                                                                              gs-im-wiesengrund@t-online.de"/>
          <p:cNvSpPr txBox="1"/>
          <p:nvPr/>
        </p:nvSpPr>
        <p:spPr>
          <a:xfrm>
            <a:off x="348881" y="9293823"/>
            <a:ext cx="1230703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>
                <a:solidFill>
                  <a:schemeClr val="accent5">
                    <a:satOff val="19674"/>
                    <a:lumOff val="-24274"/>
                  </a:schemeClr>
                </a:solidFill>
              </a:defRPr>
            </a:pPr>
            <a:r>
              <a:rPr u="sng">
                <a:hlinkClick r:id="rId5"/>
              </a:rPr>
              <a:t>www.gs-im-wiesengrund.de</a:t>
            </a:r>
            <a:r>
              <a:t>                                                                              gs-im-wiesengrund@t-online.de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6EC6BC6-E229-4726-86E7-E595A5AB13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000"/>
          <a:stretch/>
        </p:blipFill>
        <p:spPr>
          <a:xfrm>
            <a:off x="848138" y="4438730"/>
            <a:ext cx="4315791" cy="299228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C25D96A-1E11-4D09-84D3-DABA121FB2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23324">
            <a:off x="3379027" y="5211840"/>
            <a:ext cx="4266716" cy="301360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DF6AD98-BE64-408A-B06E-25BFC469889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2040"/>
          <a:stretch/>
        </p:blipFill>
        <p:spPr>
          <a:xfrm>
            <a:off x="9311304" y="4273447"/>
            <a:ext cx="1392675" cy="426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589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chulwegeplan"/>
          <p:cNvSpPr txBox="1">
            <a:spLocks noGrp="1"/>
          </p:cNvSpPr>
          <p:nvPr>
            <p:ph type="title"/>
          </p:nvPr>
        </p:nvSpPr>
        <p:spPr>
          <a:xfrm>
            <a:off x="1270000" y="960239"/>
            <a:ext cx="10464800" cy="10259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6000"/>
            </a:lvl1pPr>
          </a:lstStyle>
          <a:p>
            <a:r>
              <a:rPr lang="de-DE" dirty="0"/>
              <a:t>Materialbeschaffung</a:t>
            </a:r>
            <a:endParaRPr dirty="0"/>
          </a:p>
        </p:txBody>
      </p:sp>
      <p:sp>
        <p:nvSpPr>
          <p:cNvPr id="133" name="Ihr Kind soll täglich sicher zur Schule kommen…"/>
          <p:cNvSpPr txBox="1">
            <a:spLocks noGrp="1"/>
          </p:cNvSpPr>
          <p:nvPr>
            <p:ph type="body" idx="1"/>
          </p:nvPr>
        </p:nvSpPr>
        <p:spPr>
          <a:xfrm>
            <a:off x="938251" y="3117845"/>
            <a:ext cx="12665550" cy="17645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Blip>
                <a:blip r:embed="rId2"/>
              </a:buBlip>
            </a:pPr>
            <a:r>
              <a:rPr lang="de-DE" dirty="0"/>
              <a:t>Schulbuchbestellung:</a:t>
            </a:r>
            <a:br>
              <a:rPr lang="de-DE" dirty="0"/>
            </a:br>
            <a:r>
              <a:rPr lang="de-DE" dirty="0"/>
              <a:t>Buchzettel zum eigenen, selbstständigen Kauf in den Sommerferien</a:t>
            </a:r>
            <a:endParaRPr dirty="0"/>
          </a:p>
        </p:txBody>
      </p:sp>
      <p:grpSp>
        <p:nvGrpSpPr>
          <p:cNvPr id="136" name="image.png"/>
          <p:cNvGrpSpPr/>
          <p:nvPr/>
        </p:nvGrpSpPr>
        <p:grpSpPr>
          <a:xfrm>
            <a:off x="10207460" y="-84151"/>
            <a:ext cx="2423961" cy="3631826"/>
            <a:chOff x="0" y="0"/>
            <a:chExt cx="2423959" cy="3631825"/>
          </a:xfrm>
        </p:grpSpPr>
        <p:pic>
          <p:nvPicPr>
            <p:cNvPr id="135" name="image.png" descr="image.png"/>
            <p:cNvPicPr>
              <a:picLocks noChangeAspect="1"/>
            </p:cNvPicPr>
            <p:nvPr/>
          </p:nvPicPr>
          <p:blipFill>
            <a:blip r:embed="rId3"/>
            <a:srcRect l="3886" t="13728" r="66389" b="30929"/>
            <a:stretch>
              <a:fillRect/>
            </a:stretch>
          </p:blipFill>
          <p:spPr>
            <a:xfrm>
              <a:off x="12700" y="318619"/>
              <a:ext cx="2398560" cy="32116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4" name="image.png" descr="image.pn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2423961" cy="3631826"/>
            </a:xfrm>
            <a:prstGeom prst="rect">
              <a:avLst/>
            </a:prstGeom>
            <a:effectLst/>
          </p:spPr>
        </p:pic>
      </p:grpSp>
      <p:sp>
        <p:nvSpPr>
          <p:cNvPr id="137" name="www.gs-im-wiesengrund.de                                                                              gs-im-wiesengrund@t-online.de"/>
          <p:cNvSpPr txBox="1"/>
          <p:nvPr/>
        </p:nvSpPr>
        <p:spPr>
          <a:xfrm>
            <a:off x="348881" y="9293823"/>
            <a:ext cx="1230703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>
                <a:solidFill>
                  <a:schemeClr val="accent5">
                    <a:satOff val="19674"/>
                    <a:lumOff val="-24274"/>
                  </a:schemeClr>
                </a:solidFill>
              </a:defRPr>
            </a:pPr>
            <a:r>
              <a:rPr u="sng">
                <a:hlinkClick r:id="rId5"/>
              </a:rPr>
              <a:t>www.gs-im-wiesengrund.de</a:t>
            </a:r>
            <a:r>
              <a:t>                                                                              gs-im-wiesengrund@t-online.de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84E765-A538-48AF-8128-E17D432C8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4855" y="4490466"/>
            <a:ext cx="5330135" cy="37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26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chulwegeplan"/>
          <p:cNvSpPr txBox="1">
            <a:spLocks noGrp="1"/>
          </p:cNvSpPr>
          <p:nvPr>
            <p:ph type="title"/>
          </p:nvPr>
        </p:nvSpPr>
        <p:spPr>
          <a:xfrm>
            <a:off x="1270000" y="960239"/>
            <a:ext cx="10464800" cy="10259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6000"/>
            </a:lvl1pPr>
          </a:lstStyle>
          <a:p>
            <a:r>
              <a:rPr lang="de-DE" dirty="0"/>
              <a:t>Vorstellung Ganztag</a:t>
            </a:r>
            <a:endParaRPr dirty="0"/>
          </a:p>
        </p:txBody>
      </p:sp>
      <p:sp>
        <p:nvSpPr>
          <p:cNvPr id="133" name="Ihr Kind soll täglich sicher zur Schule kommen…"/>
          <p:cNvSpPr txBox="1">
            <a:spLocks noGrp="1"/>
          </p:cNvSpPr>
          <p:nvPr>
            <p:ph type="body" idx="1"/>
          </p:nvPr>
        </p:nvSpPr>
        <p:spPr>
          <a:xfrm>
            <a:off x="938251" y="2563184"/>
            <a:ext cx="12665550" cy="54373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Blip>
                <a:blip r:embed="rId2"/>
              </a:buBlip>
            </a:pPr>
            <a:r>
              <a:rPr lang="de-DE" sz="4400" dirty="0"/>
              <a:t>Leitung: Denise </a:t>
            </a:r>
            <a:r>
              <a:rPr lang="de-DE" sz="4400" dirty="0" err="1"/>
              <a:t>Lotka</a:t>
            </a:r>
            <a:endParaRPr lang="de-DE" sz="4400" dirty="0"/>
          </a:p>
          <a:p>
            <a:pPr>
              <a:buBlip>
                <a:blip r:embed="rId2"/>
              </a:buBlip>
            </a:pPr>
            <a:r>
              <a:rPr lang="de-DE" sz="4400" dirty="0"/>
              <a:t>Kurzvorstellung: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4400" dirty="0"/>
              <a:t>Konzeption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4400" dirty="0"/>
              <a:t>Essen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4400" dirty="0"/>
              <a:t>Zeiten und individuelles Abholen</a:t>
            </a:r>
            <a:endParaRPr sz="4400" dirty="0"/>
          </a:p>
        </p:txBody>
      </p:sp>
      <p:grpSp>
        <p:nvGrpSpPr>
          <p:cNvPr id="136" name="image.png"/>
          <p:cNvGrpSpPr/>
          <p:nvPr/>
        </p:nvGrpSpPr>
        <p:grpSpPr>
          <a:xfrm>
            <a:off x="10207460" y="-84151"/>
            <a:ext cx="2423961" cy="3631826"/>
            <a:chOff x="0" y="0"/>
            <a:chExt cx="2423959" cy="3631825"/>
          </a:xfrm>
        </p:grpSpPr>
        <p:pic>
          <p:nvPicPr>
            <p:cNvPr id="135" name="image.png" descr="image.png"/>
            <p:cNvPicPr>
              <a:picLocks noChangeAspect="1"/>
            </p:cNvPicPr>
            <p:nvPr/>
          </p:nvPicPr>
          <p:blipFill>
            <a:blip r:embed="rId3"/>
            <a:srcRect l="3886" t="13728" r="66389" b="30929"/>
            <a:stretch>
              <a:fillRect/>
            </a:stretch>
          </p:blipFill>
          <p:spPr>
            <a:xfrm>
              <a:off x="12700" y="318619"/>
              <a:ext cx="2398560" cy="32116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4" name="image.png" descr="image.pn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2423961" cy="3631826"/>
            </a:xfrm>
            <a:prstGeom prst="rect">
              <a:avLst/>
            </a:prstGeom>
            <a:effectLst/>
          </p:spPr>
        </p:pic>
      </p:grpSp>
      <p:sp>
        <p:nvSpPr>
          <p:cNvPr id="137" name="www.gs-im-wiesengrund.de                                                                              gs-im-wiesengrund@t-online.de"/>
          <p:cNvSpPr txBox="1"/>
          <p:nvPr/>
        </p:nvSpPr>
        <p:spPr>
          <a:xfrm>
            <a:off x="348881" y="9293823"/>
            <a:ext cx="1230703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>
                <a:solidFill>
                  <a:schemeClr val="accent5">
                    <a:satOff val="19674"/>
                    <a:lumOff val="-24274"/>
                  </a:schemeClr>
                </a:solidFill>
              </a:defRPr>
            </a:pPr>
            <a:r>
              <a:rPr u="sng">
                <a:hlinkClick r:id="rId5"/>
              </a:rPr>
              <a:t>www.gs-im-wiesengrund.de</a:t>
            </a:r>
            <a:r>
              <a:t>                                                                              gs-im-wiesengrund@t-online.de</a:t>
            </a:r>
          </a:p>
        </p:txBody>
      </p:sp>
    </p:spTree>
    <p:extLst>
      <p:ext uri="{BB962C8B-B14F-4D97-AF65-F5344CB8AC3E}">
        <p14:creationId xmlns:p14="http://schemas.microsoft.com/office/powerpoint/2010/main" val="243602528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E50CF80-77B7-4854-B5F2-095BC836D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9" y="4533770"/>
            <a:ext cx="3904509" cy="4584550"/>
          </a:xfrm>
          <a:prstGeom prst="rect">
            <a:avLst/>
          </a:prstGeom>
        </p:spPr>
      </p:pic>
      <p:sp>
        <p:nvSpPr>
          <p:cNvPr id="132" name="Schulwegeplan"/>
          <p:cNvSpPr txBox="1">
            <a:spLocks noGrp="1"/>
          </p:cNvSpPr>
          <p:nvPr>
            <p:ph type="title"/>
          </p:nvPr>
        </p:nvSpPr>
        <p:spPr>
          <a:xfrm>
            <a:off x="1270000" y="960239"/>
            <a:ext cx="10464800" cy="10259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6000"/>
            </a:lvl1pPr>
          </a:lstStyle>
          <a:p>
            <a:r>
              <a:rPr lang="de-DE" dirty="0"/>
              <a:t>Ablauf der Einschulung</a:t>
            </a:r>
            <a:endParaRPr dirty="0"/>
          </a:p>
        </p:txBody>
      </p:sp>
      <p:sp>
        <p:nvSpPr>
          <p:cNvPr id="133" name="Ihr Kind soll täglich sicher zur Schule kommen…"/>
          <p:cNvSpPr txBox="1">
            <a:spLocks noGrp="1"/>
          </p:cNvSpPr>
          <p:nvPr>
            <p:ph type="body" idx="1"/>
          </p:nvPr>
        </p:nvSpPr>
        <p:spPr>
          <a:xfrm>
            <a:off x="933088" y="2149906"/>
            <a:ext cx="8937710" cy="231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de-DE" b="1" dirty="0"/>
              <a:t>Mittwoch, den 18. August 2021 um 17 Uhr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Möglichkeit eines ökumenischen Einschulungsgottesdienstes für alle Schulanfänger mit ihren Eltern</a:t>
            </a:r>
          </a:p>
        </p:txBody>
      </p:sp>
      <p:grpSp>
        <p:nvGrpSpPr>
          <p:cNvPr id="136" name="image.png"/>
          <p:cNvGrpSpPr/>
          <p:nvPr/>
        </p:nvGrpSpPr>
        <p:grpSpPr>
          <a:xfrm>
            <a:off x="10207460" y="-84151"/>
            <a:ext cx="2423961" cy="3631826"/>
            <a:chOff x="0" y="0"/>
            <a:chExt cx="2423959" cy="3631825"/>
          </a:xfrm>
        </p:grpSpPr>
        <p:pic>
          <p:nvPicPr>
            <p:cNvPr id="135" name="image.png" descr="image.png"/>
            <p:cNvPicPr>
              <a:picLocks noChangeAspect="1"/>
            </p:cNvPicPr>
            <p:nvPr/>
          </p:nvPicPr>
          <p:blipFill>
            <a:blip r:embed="rId4"/>
            <a:srcRect l="3886" t="13728" r="66389" b="30929"/>
            <a:stretch>
              <a:fillRect/>
            </a:stretch>
          </p:blipFill>
          <p:spPr>
            <a:xfrm>
              <a:off x="12700" y="318619"/>
              <a:ext cx="2398560" cy="32116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4" name="image.png" descr="image.png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2423961" cy="3631826"/>
            </a:xfrm>
            <a:prstGeom prst="rect">
              <a:avLst/>
            </a:prstGeom>
            <a:effectLst/>
          </p:spPr>
        </p:pic>
      </p:grpSp>
      <p:sp>
        <p:nvSpPr>
          <p:cNvPr id="137" name="www.gs-im-wiesengrund.de                                                                              gs-im-wiesengrund@t-online.de"/>
          <p:cNvSpPr txBox="1"/>
          <p:nvPr/>
        </p:nvSpPr>
        <p:spPr>
          <a:xfrm>
            <a:off x="348881" y="9293823"/>
            <a:ext cx="1230703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>
                <a:solidFill>
                  <a:schemeClr val="accent5">
                    <a:satOff val="19674"/>
                    <a:lumOff val="-24274"/>
                  </a:schemeClr>
                </a:solidFill>
              </a:defRPr>
            </a:pPr>
            <a:r>
              <a:rPr u="sng">
                <a:hlinkClick r:id="rId6"/>
              </a:rPr>
              <a:t>www.gs-im-wiesengrund.de</a:t>
            </a:r>
            <a:r>
              <a:t>                                                                              gs-im-wiesengrund@t-online.de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ACBBD25-B8D6-4473-B8E5-1CE3C81D20E7}"/>
              </a:ext>
            </a:extLst>
          </p:cNvPr>
          <p:cNvSpPr txBox="1"/>
          <p:nvPr/>
        </p:nvSpPr>
        <p:spPr>
          <a:xfrm>
            <a:off x="5162440" y="4927978"/>
            <a:ext cx="8057321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de-DE" sz="3200" i="1" dirty="0"/>
              <a:t>(pandemiebedingt ist wahrscheinlich auch genau nur dieser Personenkreis &gt; 1 Schulanfänger + 2 Elternteile zugelassen)</a:t>
            </a:r>
          </a:p>
          <a:p>
            <a:br>
              <a:rPr lang="de-DE" sz="3200" i="1" dirty="0"/>
            </a:br>
            <a:r>
              <a:rPr lang="de-DE" sz="3200" b="1" dirty="0"/>
              <a:t>Ort: Erlöserkirche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000" b="0" i="0" u="none" strike="noStrike" cap="none" spc="0" normalizeH="0" baseline="0" dirty="0">
              <a:ln>
                <a:noFill/>
              </a:ln>
              <a:solidFill>
                <a:srgbClr val="858585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11914505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chulwegeplan"/>
          <p:cNvSpPr txBox="1">
            <a:spLocks noGrp="1"/>
          </p:cNvSpPr>
          <p:nvPr>
            <p:ph type="title"/>
          </p:nvPr>
        </p:nvSpPr>
        <p:spPr>
          <a:xfrm>
            <a:off x="1270000" y="960239"/>
            <a:ext cx="10464800" cy="10259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6000"/>
            </a:lvl1pPr>
          </a:lstStyle>
          <a:p>
            <a:r>
              <a:rPr lang="de-DE" dirty="0"/>
              <a:t>Ablauf der Einschulung</a:t>
            </a:r>
            <a:endParaRPr dirty="0"/>
          </a:p>
        </p:txBody>
      </p:sp>
      <p:sp>
        <p:nvSpPr>
          <p:cNvPr id="133" name="Ihr Kind soll täglich sicher zur Schule kommen…"/>
          <p:cNvSpPr txBox="1">
            <a:spLocks noGrp="1"/>
          </p:cNvSpPr>
          <p:nvPr>
            <p:ph type="body" idx="1"/>
          </p:nvPr>
        </p:nvSpPr>
        <p:spPr>
          <a:xfrm>
            <a:off x="945831" y="1986161"/>
            <a:ext cx="11113138" cy="6673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2800" b="1" dirty="0"/>
              <a:t>Einschulungstag:</a:t>
            </a:r>
            <a:br>
              <a:rPr lang="de-DE" sz="2800" b="1" dirty="0"/>
            </a:br>
            <a:r>
              <a:rPr lang="de-DE" sz="2800" b="1" dirty="0"/>
              <a:t>Donnerstag, der 19. August 2021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de-DE" sz="2800" dirty="0"/>
              <a:t>Einschulung</a:t>
            </a:r>
            <a:br>
              <a:rPr lang="de-DE" sz="2800" dirty="0"/>
            </a:br>
            <a:r>
              <a:rPr lang="de-DE" sz="2800" dirty="0"/>
              <a:t>(nähere Infos z.B. Uhrzeit dazu per Post)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de-DE" sz="2800" dirty="0"/>
              <a:t>Ablauf: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2800" dirty="0"/>
              <a:t>Begrüßung in der Aula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2800" dirty="0"/>
              <a:t>Für die Schulanfänger: 1. Unterrichtsstunde im Klassenraum</a:t>
            </a:r>
            <a:br>
              <a:rPr lang="de-DE" sz="2800" dirty="0"/>
            </a:br>
            <a:r>
              <a:rPr lang="de-DE" sz="2800" dirty="0"/>
              <a:t>(mit Presse)</a:t>
            </a:r>
            <a:br>
              <a:rPr lang="de-DE" sz="2800" dirty="0"/>
            </a:br>
            <a:r>
              <a:rPr lang="de-DE" sz="2000" dirty="0"/>
              <a:t>Wer nicht fotografiert werden darf, ist bereits auf den Anmeldebögen abgefragt worden, wenn sich etwas geändert haben sollte, bitte im Sekretariat vor den Sommerferien telefonisch ändern.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2800" dirty="0"/>
              <a:t>parallel dazu: weitere Elterninfos in der Aula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2800" dirty="0"/>
              <a:t>Die Schulanfänger werden anschließend von den Klassenlehrkräften auf den Schulhof begleitet.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2800" dirty="0"/>
              <a:t>„Fotobox“</a:t>
            </a:r>
          </a:p>
        </p:txBody>
      </p:sp>
      <p:grpSp>
        <p:nvGrpSpPr>
          <p:cNvPr id="136" name="image.png"/>
          <p:cNvGrpSpPr/>
          <p:nvPr/>
        </p:nvGrpSpPr>
        <p:grpSpPr>
          <a:xfrm>
            <a:off x="10207460" y="-84151"/>
            <a:ext cx="2423961" cy="3631826"/>
            <a:chOff x="0" y="0"/>
            <a:chExt cx="2423959" cy="3631825"/>
          </a:xfrm>
        </p:grpSpPr>
        <p:pic>
          <p:nvPicPr>
            <p:cNvPr id="135" name="image.png" descr="image.png"/>
            <p:cNvPicPr>
              <a:picLocks noChangeAspect="1"/>
            </p:cNvPicPr>
            <p:nvPr/>
          </p:nvPicPr>
          <p:blipFill>
            <a:blip r:embed="rId3"/>
            <a:srcRect l="3886" t="13728" r="66389" b="30929"/>
            <a:stretch>
              <a:fillRect/>
            </a:stretch>
          </p:blipFill>
          <p:spPr>
            <a:xfrm>
              <a:off x="12700" y="318619"/>
              <a:ext cx="2398560" cy="32116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4" name="image.png" descr="image.pn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2423961" cy="3631826"/>
            </a:xfrm>
            <a:prstGeom prst="rect">
              <a:avLst/>
            </a:prstGeom>
            <a:effectLst/>
          </p:spPr>
        </p:pic>
      </p:grpSp>
      <p:sp>
        <p:nvSpPr>
          <p:cNvPr id="137" name="www.gs-im-wiesengrund.de                                                                              gs-im-wiesengrund@t-online.de"/>
          <p:cNvSpPr txBox="1"/>
          <p:nvPr/>
        </p:nvSpPr>
        <p:spPr>
          <a:xfrm>
            <a:off x="348881" y="9293823"/>
            <a:ext cx="1230703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>
                <a:solidFill>
                  <a:schemeClr val="accent5">
                    <a:satOff val="19674"/>
                    <a:lumOff val="-24274"/>
                  </a:schemeClr>
                </a:solidFill>
              </a:defRPr>
            </a:pPr>
            <a:r>
              <a:rPr u="sng">
                <a:hlinkClick r:id="rId5"/>
              </a:rPr>
              <a:t>www.gs-im-wiesengrund.de</a:t>
            </a:r>
            <a:r>
              <a:t>                                                                              gs-im-wiesengrund@t-online.de</a:t>
            </a:r>
          </a:p>
        </p:txBody>
      </p:sp>
    </p:spTree>
    <p:extLst>
      <p:ext uri="{BB962C8B-B14F-4D97-AF65-F5344CB8AC3E}">
        <p14:creationId xmlns:p14="http://schemas.microsoft.com/office/powerpoint/2010/main" val="35068925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Macintosh PowerPoint</Application>
  <PresentationFormat>Benutzerdefiniert</PresentationFormat>
  <Paragraphs>82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Helvetica Neue</vt:lpstr>
      <vt:lpstr>Marker Felt</vt:lpstr>
      <vt:lpstr>Wingdings</vt:lpstr>
      <vt:lpstr>GraphPaper</vt:lpstr>
      <vt:lpstr>Informationen  für die Eltern der Schulanfänger 2021/22  an der Grundschule Im Wiesengrund</vt:lpstr>
      <vt:lpstr>Inhalte</vt:lpstr>
      <vt:lpstr>Schulwegeplan</vt:lpstr>
      <vt:lpstr>Schulwegeplan</vt:lpstr>
      <vt:lpstr>Materialbeschaffung</vt:lpstr>
      <vt:lpstr>Materialbeschaffung</vt:lpstr>
      <vt:lpstr>Vorstellung Ganztag</vt:lpstr>
      <vt:lpstr>Ablauf der Einschulung</vt:lpstr>
      <vt:lpstr>Ablauf der Einschulung</vt:lpstr>
      <vt:lpstr>Ablauf der ersten Schulwochen</vt:lpstr>
      <vt:lpstr>Schulalltag</vt:lpstr>
      <vt:lpstr>Vorschulkiste</vt:lpstr>
      <vt:lpstr>Rückfragen???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Informationen  für die Eltern der Schulanfänger 2020/21  an der Grundschule im Wiesengrund</dc:title>
  <dc:creator>Erwin</dc:creator>
  <cp:lastModifiedBy>Microsoft Office User</cp:lastModifiedBy>
  <cp:revision>23</cp:revision>
  <dcterms:modified xsi:type="dcterms:W3CDTF">2021-06-17T14:12:14Z</dcterms:modified>
</cp:coreProperties>
</file>